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2" r:id="rId5"/>
    <p:sldId id="258" r:id="rId6"/>
    <p:sldId id="261" r:id="rId7"/>
    <p:sldId id="267" r:id="rId8"/>
    <p:sldId id="268" r:id="rId9"/>
    <p:sldId id="259" r:id="rId10"/>
    <p:sldId id="260" r:id="rId11"/>
    <p:sldId id="278" r:id="rId12"/>
    <p:sldId id="266" r:id="rId13"/>
    <p:sldId id="276" r:id="rId14"/>
    <p:sldId id="275" r:id="rId15"/>
    <p:sldId id="269" r:id="rId16"/>
    <p:sldId id="270" r:id="rId17"/>
    <p:sldId id="271" r:id="rId18"/>
    <p:sldId id="272" r:id="rId19"/>
    <p:sldId id="274" r:id="rId20"/>
    <p:sldId id="273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8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015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75D614-CBCC-485A-97BC-E75743F4A54D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541EC6-79FF-4D0C-AB8B-BABA34B30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9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Brookwood</a:t>
            </a:r>
            <a:r>
              <a:rPr lang="en-US" dirty="0"/>
              <a:t> II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/>
              <a:t>2016- 2017</a:t>
            </a:r>
          </a:p>
        </p:txBody>
      </p:sp>
    </p:spTree>
    <p:extLst>
      <p:ext uri="{BB962C8B-B14F-4D97-AF65-F5344CB8AC3E}">
        <p14:creationId xmlns:p14="http://schemas.microsoft.com/office/powerpoint/2010/main" val="125438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en-US" dirty="0"/>
              <a:t>Selected areas Require Grass</a:t>
            </a:r>
            <a:br>
              <a:rPr lang="en-US" dirty="0"/>
            </a:br>
            <a:r>
              <a:rPr lang="en-US" dirty="0"/>
              <a:t>between Sidewalk and Wall</a:t>
            </a:r>
            <a:br>
              <a:rPr lang="en-US" dirty="0"/>
            </a:br>
            <a:r>
              <a:rPr lang="en-US" dirty="0"/>
              <a:t>$1,500</a:t>
            </a:r>
          </a:p>
        </p:txBody>
      </p:sp>
    </p:spTree>
    <p:extLst>
      <p:ext uri="{BB962C8B-B14F-4D97-AF65-F5344CB8AC3E}">
        <p14:creationId xmlns:p14="http://schemas.microsoft.com/office/powerpoint/2010/main" val="30269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/>
              <a:t>Grass Required</a:t>
            </a:r>
            <a:br>
              <a:rPr lang="en-US" dirty="0"/>
            </a:br>
            <a:r>
              <a:rPr lang="en-US" dirty="0" err="1"/>
              <a:t>Zoysia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Brookwood</a:t>
            </a:r>
            <a:r>
              <a:rPr lang="en-US" dirty="0"/>
              <a:t> Blvd to Central</a:t>
            </a:r>
            <a:br>
              <a:rPr lang="en-US" dirty="0"/>
            </a:br>
            <a:r>
              <a:rPr lang="en-US" sz="3200" dirty="0"/>
              <a:t>Median Only </a:t>
            </a:r>
            <a:br>
              <a:rPr lang="en-US" sz="3200" dirty="0"/>
            </a:br>
            <a:r>
              <a:rPr lang="en-US" sz="3200" dirty="0"/>
              <a:t>Between Sidewalk and Curb</a:t>
            </a:r>
            <a:br>
              <a:rPr lang="en-US" dirty="0"/>
            </a:br>
            <a:r>
              <a:rPr lang="en-US" dirty="0"/>
              <a:t> $3,700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3" y="838200"/>
            <a:ext cx="82671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/>
              <a:t>Total Cost </a:t>
            </a:r>
            <a:br>
              <a:rPr lang="en-US" dirty="0"/>
            </a:br>
            <a:r>
              <a:rPr lang="en-US" dirty="0" err="1"/>
              <a:t>Brookwood</a:t>
            </a:r>
            <a:r>
              <a:rPr lang="en-US" dirty="0"/>
              <a:t> Blvd. to Central</a:t>
            </a:r>
            <a:br>
              <a:rPr lang="en-US" dirty="0"/>
            </a:br>
            <a:r>
              <a:rPr lang="en-US" dirty="0"/>
              <a:t>$14,400</a:t>
            </a:r>
          </a:p>
        </p:txBody>
      </p:sp>
    </p:spTree>
    <p:extLst>
      <p:ext uri="{BB962C8B-B14F-4D97-AF65-F5344CB8AC3E}">
        <p14:creationId xmlns:p14="http://schemas.microsoft.com/office/powerpoint/2010/main" val="2490169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 err="1"/>
              <a:t>Brookwood</a:t>
            </a:r>
            <a:r>
              <a:rPr lang="en-US" dirty="0"/>
              <a:t> Blvd East on </a:t>
            </a:r>
            <a:br>
              <a:rPr lang="en-US" dirty="0"/>
            </a:br>
            <a:r>
              <a:rPr lang="en-US" dirty="0"/>
              <a:t>Cummings to Creek</a:t>
            </a:r>
          </a:p>
        </p:txBody>
      </p:sp>
    </p:spTree>
    <p:extLst>
      <p:ext uri="{BB962C8B-B14F-4D97-AF65-F5344CB8AC3E}">
        <p14:creationId xmlns:p14="http://schemas.microsoft.com/office/powerpoint/2010/main" val="369482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7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Grass Required </a:t>
            </a:r>
            <a:br>
              <a:rPr lang="en-US" dirty="0"/>
            </a:br>
            <a:r>
              <a:rPr lang="en-US" dirty="0" err="1"/>
              <a:t>Zoysia</a:t>
            </a:r>
            <a:br>
              <a:rPr lang="en-US" dirty="0"/>
            </a:br>
            <a:r>
              <a:rPr lang="en-US" sz="6000" dirty="0"/>
              <a:t>$4,000</a:t>
            </a:r>
            <a:br>
              <a:rPr lang="en-US" sz="6000" dirty="0"/>
            </a:br>
            <a:br>
              <a:rPr lang="en-US" dirty="0"/>
            </a:br>
            <a:r>
              <a:rPr lang="en-US" b="1" dirty="0"/>
              <a:t>Drip irrigation </a:t>
            </a:r>
            <a:br>
              <a:rPr lang="en-US" dirty="0"/>
            </a:br>
            <a:r>
              <a:rPr lang="en-US" sz="3600" dirty="0"/>
              <a:t>between Sidewalk and Wall</a:t>
            </a:r>
            <a:br>
              <a:rPr lang="en-US" dirty="0"/>
            </a:br>
            <a:r>
              <a:rPr lang="en-US" sz="6000" dirty="0"/>
              <a:t>$2,300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60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Total Cost of Project</a:t>
            </a:r>
            <a:br>
              <a:rPr lang="en-US" dirty="0"/>
            </a:br>
            <a:r>
              <a:rPr lang="en-US" dirty="0" err="1"/>
              <a:t>Brookwood</a:t>
            </a:r>
            <a:r>
              <a:rPr lang="en-US" dirty="0"/>
              <a:t> Blvd to Creek</a:t>
            </a:r>
            <a:br>
              <a:rPr lang="en-US" dirty="0"/>
            </a:br>
            <a:r>
              <a:rPr lang="en-US" sz="5400" dirty="0"/>
              <a:t>$6,500</a:t>
            </a:r>
          </a:p>
        </p:txBody>
      </p:sp>
    </p:spTree>
    <p:extLst>
      <p:ext uri="{BB962C8B-B14F-4D97-AF65-F5344CB8AC3E}">
        <p14:creationId xmlns:p14="http://schemas.microsoft.com/office/powerpoint/2010/main" val="350583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Brookwood</a:t>
            </a:r>
            <a:r>
              <a:rPr lang="en-US" dirty="0"/>
              <a:t> Blvd East to Central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458200" cy="53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b="1" dirty="0"/>
              <a:t>Total Cost</a:t>
            </a:r>
            <a:br>
              <a:rPr lang="en-US" dirty="0"/>
            </a:br>
            <a:r>
              <a:rPr lang="en-US" sz="6600" dirty="0"/>
              <a:t>Cummings</a:t>
            </a:r>
            <a:br>
              <a:rPr lang="en-US" dirty="0"/>
            </a:br>
            <a:r>
              <a:rPr lang="en-US" dirty="0"/>
              <a:t>(Central to Creek)</a:t>
            </a:r>
            <a:br>
              <a:rPr lang="en-US" dirty="0"/>
            </a:br>
            <a:r>
              <a:rPr lang="en-US" dirty="0"/>
              <a:t>$21,000 approx.</a:t>
            </a:r>
          </a:p>
        </p:txBody>
      </p:sp>
    </p:spTree>
    <p:extLst>
      <p:ext uri="{BB962C8B-B14F-4D97-AF65-F5344CB8AC3E}">
        <p14:creationId xmlns:p14="http://schemas.microsoft.com/office/powerpoint/2010/main" val="1530964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 fontScale="90000"/>
          </a:bodyPr>
          <a:lstStyle/>
          <a:p>
            <a:br>
              <a:rPr lang="en-US" sz="4900"/>
            </a:br>
            <a:br>
              <a:rPr lang="en-US" sz="4900"/>
            </a:br>
            <a:r>
              <a:rPr lang="en-US" sz="4900"/>
              <a:t>Proposed </a:t>
            </a:r>
            <a:r>
              <a:rPr lang="en-US" sz="4900" dirty="0"/>
              <a:t>Project will not be </a:t>
            </a:r>
            <a:br>
              <a:rPr lang="en-US" sz="4900" dirty="0"/>
            </a:br>
            <a:r>
              <a:rPr lang="en-US" sz="4900" dirty="0"/>
              <a:t>completed for at least</a:t>
            </a:r>
            <a:br>
              <a:rPr lang="en-US" sz="4900" dirty="0"/>
            </a:br>
            <a:r>
              <a:rPr lang="en-US" sz="4900"/>
              <a:t> </a:t>
            </a:r>
            <a:r>
              <a:rPr lang="en-US" sz="7300"/>
              <a:t>5-6 </a:t>
            </a:r>
            <a:r>
              <a:rPr lang="en-US" sz="7300" dirty="0"/>
              <a:t>years</a:t>
            </a:r>
            <a:br>
              <a:rPr lang="en-US" sz="7300" dirty="0"/>
            </a:br>
            <a:r>
              <a:rPr lang="en-US" sz="4900" dirty="0"/>
              <a:t>at current level of dues</a:t>
            </a:r>
            <a:br>
              <a:rPr lang="en-US" sz="4900" dirty="0"/>
            </a:br>
            <a:br>
              <a:rPr lang="en-US" dirty="0"/>
            </a:br>
            <a:r>
              <a:rPr lang="en-US" sz="6000" dirty="0"/>
              <a:t>QUESTIONS?</a:t>
            </a:r>
            <a:br>
              <a:rPr lang="en-US" sz="6000" dirty="0"/>
            </a:br>
            <a:r>
              <a:rPr lang="en-US" sz="6000" dirty="0"/>
              <a:t>COMMENTS?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59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38200"/>
            <a:ext cx="780288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Income and Expense Report </a:t>
            </a:r>
            <a:br>
              <a:rPr lang="en-US" b="1" dirty="0"/>
            </a:br>
            <a:r>
              <a:rPr lang="en-US" b="1" dirty="0"/>
              <a:t>FY 2016 through April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2075"/>
              </p:ext>
            </p:extLst>
          </p:nvPr>
        </p:nvGraphicFramePr>
        <p:xfrm>
          <a:off x="457197" y="2743201"/>
          <a:ext cx="2667002" cy="1608202"/>
        </p:xfrm>
        <a:graphic>
          <a:graphicData uri="http://schemas.openxmlformats.org/drawingml/2006/table">
            <a:tbl>
              <a:tblPr firstRow="1" firstCol="1" bandRow="1"/>
              <a:tblGrid>
                <a:gridCol w="1333501">
                  <a:extLst>
                    <a:ext uri="{9D8B030D-6E8A-4147-A177-3AD203B41FA5}">
                      <a16:colId xmlns:a16="http://schemas.microsoft.com/office/drawing/2014/main" val="2911421777"/>
                    </a:ext>
                  </a:extLst>
                </a:gridCol>
                <a:gridCol w="1333501">
                  <a:extLst>
                    <a:ext uri="{9D8B030D-6E8A-4147-A177-3AD203B41FA5}">
                      <a16:colId xmlns:a16="http://schemas.microsoft.com/office/drawing/2014/main" val="846242700"/>
                    </a:ext>
                  </a:extLst>
                </a:gridCol>
              </a:tblGrid>
              <a:tr h="2805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$5196.16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72039"/>
                  </a:ext>
                </a:extLst>
              </a:tr>
              <a:tr h="3811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Donations/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$1504.00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02049"/>
                  </a:ext>
                </a:extLst>
              </a:tr>
              <a:tr h="284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84027"/>
                  </a:ext>
                </a:extLst>
              </a:tr>
              <a:tr h="3811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Resale Document Fees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$1430.00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58841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Income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$8101.28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629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470" y="1981200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Income June 2015 through April 2016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962150"/>
            <a:ext cx="2667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Expenses June 2015 through April 2016</a:t>
            </a:r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2169"/>
              </p:ext>
            </p:extLst>
          </p:nvPr>
        </p:nvGraphicFramePr>
        <p:xfrm>
          <a:off x="4724400" y="2743199"/>
          <a:ext cx="3340100" cy="3805428"/>
        </p:xfrm>
        <a:graphic>
          <a:graphicData uri="http://schemas.openxmlformats.org/drawingml/2006/table">
            <a:tbl>
              <a:tblPr firstRow="1" firstCol="1" bandRow="1"/>
              <a:tblGrid>
                <a:gridCol w="1670050">
                  <a:extLst>
                    <a:ext uri="{9D8B030D-6E8A-4147-A177-3AD203B41FA5}">
                      <a16:colId xmlns:a16="http://schemas.microsoft.com/office/drawing/2014/main" val="534291786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66322495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PayPal Expense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$103.96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5823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Christmas Decorations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$556.70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1992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$335.11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873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Liability Insurance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0309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Landscaping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$7831.93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2574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Lighting Repairs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$1555.00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1545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$240.47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66036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P.O. Box Rental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$82.00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2215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$24.50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3852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Sprinkler Repair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3445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Refund for overpayment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$125.93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4548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Expenses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$11,705.60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1734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" y="48942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Cash on Hand as of April 30, 2016: 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Checking Account:  $6040.23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Savings Account: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$4494.17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Total Cash:  $10,534.45</a:t>
            </a:r>
          </a:p>
        </p:txBody>
      </p:sp>
    </p:spTree>
    <p:extLst>
      <p:ext uri="{BB962C8B-B14F-4D97-AF65-F5344CB8AC3E}">
        <p14:creationId xmlns:p14="http://schemas.microsoft.com/office/powerpoint/2010/main" val="244627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8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2484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Foundation Erosion</a:t>
            </a:r>
            <a:br>
              <a:rPr lang="en-US" dirty="0"/>
            </a:br>
            <a:r>
              <a:rPr lang="en-US" dirty="0"/>
              <a:t>Correction -  8 “ high stone border</a:t>
            </a:r>
            <a:br>
              <a:rPr lang="en-US" dirty="0"/>
            </a:br>
            <a:r>
              <a:rPr lang="en-US" dirty="0"/>
              <a:t>215 linear feet required</a:t>
            </a:r>
            <a:br>
              <a:rPr lang="en-US" dirty="0"/>
            </a:br>
            <a:r>
              <a:rPr lang="en-US" dirty="0"/>
              <a:t>$4,200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8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dirty="0"/>
              <a:t>Drip Irrigation Required</a:t>
            </a:r>
            <a:br>
              <a:rPr lang="en-US" dirty="0"/>
            </a:br>
            <a:r>
              <a:rPr lang="en-US" dirty="0"/>
              <a:t>Between Sidewalk and Wall</a:t>
            </a:r>
            <a:br>
              <a:rPr lang="en-US" dirty="0"/>
            </a:br>
            <a:r>
              <a:rPr lang="en-US" sz="3200" b="1" dirty="0" err="1"/>
              <a:t>Brookwood</a:t>
            </a:r>
            <a:r>
              <a:rPr lang="en-US" sz="3200" b="1" dirty="0"/>
              <a:t> Blvd to Central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State Law prevents spraying over sidewalks.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$3,000</a:t>
            </a:r>
          </a:p>
        </p:txBody>
      </p:sp>
    </p:spTree>
    <p:extLst>
      <p:ext uri="{BB962C8B-B14F-4D97-AF65-F5344CB8AC3E}">
        <p14:creationId xmlns:p14="http://schemas.microsoft.com/office/powerpoint/2010/main" val="72672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/>
              <a:t>Asian Jasmine will be planted behind Stone Border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Allow Asian Jasmine </a:t>
            </a:r>
            <a:br>
              <a:rPr lang="en-US" dirty="0"/>
            </a:br>
            <a:r>
              <a:rPr lang="en-US" dirty="0"/>
              <a:t>to grow to cover foundation</a:t>
            </a:r>
            <a:br>
              <a:rPr lang="en-US" dirty="0"/>
            </a:br>
            <a:r>
              <a:rPr lang="en-US" sz="4800" dirty="0"/>
              <a:t>$2,000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759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5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95</TotalTime>
  <Words>134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Times New Roman</vt:lpstr>
      <vt:lpstr>Savon</vt:lpstr>
      <vt:lpstr>Brookwood II Projects</vt:lpstr>
      <vt:lpstr>Brookwood Blvd East to Central</vt:lpstr>
      <vt:lpstr>PowerPoint Presentation</vt:lpstr>
      <vt:lpstr>PowerPoint Presentation</vt:lpstr>
      <vt:lpstr>PowerPoint Presentation</vt:lpstr>
      <vt:lpstr> Foundation Erosion Correction -  8 “ high stone border 215 linear feet required $4,200  </vt:lpstr>
      <vt:lpstr>Drip Irrigation Required Between Sidewalk and Wall Brookwood Blvd to Central  State Law prevents spraying over sidewalks.  $3,000</vt:lpstr>
      <vt:lpstr>Asian Jasmine will be planted behind Stone Border  Allow Asian Jasmine  to grow to cover foundation $2,000 </vt:lpstr>
      <vt:lpstr>PowerPoint Presentation</vt:lpstr>
      <vt:lpstr>PowerPoint Presentation</vt:lpstr>
      <vt:lpstr>Selected areas Require Grass between Sidewalk and Wall $1,500</vt:lpstr>
      <vt:lpstr>Grass Required Zoysia   Brookwood Blvd to Central Median Only  Between Sidewalk and Curb  $3,700 </vt:lpstr>
      <vt:lpstr>PowerPoint Presentation</vt:lpstr>
      <vt:lpstr>Total Cost  Brookwood Blvd. to Central $14,400</vt:lpstr>
      <vt:lpstr>Brookwood Blvd East on  Cummings to Creek</vt:lpstr>
      <vt:lpstr>PowerPoint Presentation</vt:lpstr>
      <vt:lpstr>PowerPoint Presentation</vt:lpstr>
      <vt:lpstr> Grass Required  Zoysia $4,000  Drip irrigation  between Sidewalk and Wall $2,300  </vt:lpstr>
      <vt:lpstr>Total Cost of Project Brookwood Blvd to Creek $6,500</vt:lpstr>
      <vt:lpstr>Total Cost Cummings (Central to Creek) $21,000 approx.</vt:lpstr>
      <vt:lpstr>  Proposed Project will not be  completed for at least  5-6 years at current level of dues  QUESTIONS? COMMENTS?  </vt:lpstr>
      <vt:lpstr>Income and Expense Report  FY 2016 through April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Brookwood II Projects</dc:title>
  <dc:creator>Amy Sabol</dc:creator>
  <cp:lastModifiedBy>eckhardt</cp:lastModifiedBy>
  <cp:revision>10</cp:revision>
  <dcterms:created xsi:type="dcterms:W3CDTF">2016-05-06T19:36:13Z</dcterms:created>
  <dcterms:modified xsi:type="dcterms:W3CDTF">2016-05-09T11:49:15Z</dcterms:modified>
</cp:coreProperties>
</file>